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304" r:id="rId7"/>
    <p:sldId id="309" r:id="rId8"/>
    <p:sldId id="305" r:id="rId9"/>
    <p:sldId id="306" r:id="rId10"/>
    <p:sldId id="307" r:id="rId11"/>
    <p:sldId id="308" r:id="rId12"/>
  </p:sldIdLst>
  <p:sldSz cx="9144000" cy="5143500" type="screen16x9"/>
  <p:notesSz cx="6858000" cy="9144000"/>
  <p:embeddedFontLst>
    <p:embeddedFont>
      <p:font typeface="AppleSDGothicNeoH00" panose="02000503000000000000" pitchFamily="2" charset="-127"/>
      <p:regular r:id="rId14"/>
    </p:embeddedFont>
    <p:embeddedFont>
      <p:font typeface="Black Han Sans" pitchFamily="2" charset="-127"/>
      <p:regular r:id="rId15"/>
    </p:embeddedFont>
    <p:embeddedFont>
      <p:font typeface="KoPubWorld돋움체 Medium" panose="00000600000000000000" pitchFamily="2" charset="-127"/>
      <p:regular r:id="rId16"/>
    </p:embeddedFont>
    <p:embeddedFont>
      <p:font typeface="Noto Sans KR" panose="020B0200000000000000" pitchFamily="50" charset="-127"/>
      <p:regular r:id="rId17"/>
      <p:bold r:id="rId18"/>
    </p:embeddedFont>
    <p:embeddedFont>
      <p:font typeface="Arial Black" panose="020B0A04020102020204" pitchFamily="34" charset="0"/>
      <p:bold r:id="rId19"/>
    </p:embeddedFont>
    <p:embeddedFont>
      <p:font typeface="Barlow Semi Condensed" panose="00000506000000000000" pitchFamily="2" charset="0"/>
      <p:regular r:id="rId20"/>
      <p:bold r:id="rId21"/>
      <p:italic r:id="rId22"/>
      <p:boldItalic r:id="rId23"/>
    </p:embeddedFont>
    <p:embeddedFont>
      <p:font typeface="Barlow Semi Condensed Medium" panose="00000606000000000000" pitchFamily="2" charset="0"/>
      <p:regular r:id="rId24"/>
      <p:bold r:id="rId25"/>
      <p:italic r:id="rId26"/>
      <p:boldItalic r:id="rId27"/>
    </p:embeddedFont>
    <p:embeddedFont>
      <p:font typeface="Fjalla One" panose="02000506040000020004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89A2481-00F3-486A-96AB-D27A34D910B6}">
  <a:tblStyle styleId="{589A2481-00F3-486A-96AB-D27A34D910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 showGuides="1">
      <p:cViewPr varScale="1">
        <p:scale>
          <a:sx n="139" d="100"/>
          <a:sy n="139" d="100"/>
        </p:scale>
        <p:origin x="900" y="114"/>
      </p:cViewPr>
      <p:guideLst>
        <p:guide orient="horz" pos="162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>
          <a:extLst>
            <a:ext uri="{FF2B5EF4-FFF2-40B4-BE49-F238E27FC236}">
              <a16:creationId xmlns:a16="http://schemas.microsoft.com/office/drawing/2014/main" id="{CD4BB9F5-A31E-4C0B-AA1A-BF0EA27BE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>
            <a:extLst>
              <a:ext uri="{FF2B5EF4-FFF2-40B4-BE49-F238E27FC236}">
                <a16:creationId xmlns:a16="http://schemas.microsoft.com/office/drawing/2014/main" id="{8FE21388-B8FF-6D14-9058-653B005A0A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>
            <a:extLst>
              <a:ext uri="{FF2B5EF4-FFF2-40B4-BE49-F238E27FC236}">
                <a16:creationId xmlns:a16="http://schemas.microsoft.com/office/drawing/2014/main" id="{70AA8C67-1A63-6CB1-D4C0-97B07B3A5A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968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>
          <a:extLst>
            <a:ext uri="{FF2B5EF4-FFF2-40B4-BE49-F238E27FC236}">
              <a16:creationId xmlns:a16="http://schemas.microsoft.com/office/drawing/2014/main" id="{0B508E03-1563-74EC-A8C7-B83766C91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>
            <a:extLst>
              <a:ext uri="{FF2B5EF4-FFF2-40B4-BE49-F238E27FC236}">
                <a16:creationId xmlns:a16="http://schemas.microsoft.com/office/drawing/2014/main" id="{63EA515F-BE5E-8B63-176A-86E09AC3359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>
            <a:extLst>
              <a:ext uri="{FF2B5EF4-FFF2-40B4-BE49-F238E27FC236}">
                <a16:creationId xmlns:a16="http://schemas.microsoft.com/office/drawing/2014/main" id="{E942805E-8958-DE6A-FF5B-C49C12C449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9931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>
          <a:extLst>
            <a:ext uri="{FF2B5EF4-FFF2-40B4-BE49-F238E27FC236}">
              <a16:creationId xmlns:a16="http://schemas.microsoft.com/office/drawing/2014/main" id="{3BB08E5C-61F1-EF58-8C30-E32C1879A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>
            <a:extLst>
              <a:ext uri="{FF2B5EF4-FFF2-40B4-BE49-F238E27FC236}">
                <a16:creationId xmlns:a16="http://schemas.microsoft.com/office/drawing/2014/main" id="{C30FC87F-EB17-2B58-A93A-A6D70AB06D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>
            <a:extLst>
              <a:ext uri="{FF2B5EF4-FFF2-40B4-BE49-F238E27FC236}">
                <a16:creationId xmlns:a16="http://schemas.microsoft.com/office/drawing/2014/main" id="{61020DAB-8300-D846-777B-5FD3D3D734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1382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>
          <a:extLst>
            <a:ext uri="{FF2B5EF4-FFF2-40B4-BE49-F238E27FC236}">
              <a16:creationId xmlns:a16="http://schemas.microsoft.com/office/drawing/2014/main" id="{96E06CCE-52C9-D813-FEAF-E7A7078FF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>
            <a:extLst>
              <a:ext uri="{FF2B5EF4-FFF2-40B4-BE49-F238E27FC236}">
                <a16:creationId xmlns:a16="http://schemas.microsoft.com/office/drawing/2014/main" id="{037FC19D-EEE5-ED53-F6BB-6AFCE1354A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>
            <a:extLst>
              <a:ext uri="{FF2B5EF4-FFF2-40B4-BE49-F238E27FC236}">
                <a16:creationId xmlns:a16="http://schemas.microsoft.com/office/drawing/2014/main" id="{26CED6FF-3216-E604-522C-5CE24D095E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863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>
          <a:extLst>
            <a:ext uri="{FF2B5EF4-FFF2-40B4-BE49-F238E27FC236}">
              <a16:creationId xmlns:a16="http://schemas.microsoft.com/office/drawing/2014/main" id="{E662D630-5E13-74FD-81D5-3F70CE4F24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>
            <a:extLst>
              <a:ext uri="{FF2B5EF4-FFF2-40B4-BE49-F238E27FC236}">
                <a16:creationId xmlns:a16="http://schemas.microsoft.com/office/drawing/2014/main" id="{9A2DF630-DBB0-5B12-28FA-B0B0FA6AE9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>
            <a:extLst>
              <a:ext uri="{FF2B5EF4-FFF2-40B4-BE49-F238E27FC236}">
                <a16:creationId xmlns:a16="http://schemas.microsoft.com/office/drawing/2014/main" id="{E51B4962-B10A-0E49-80FB-AEC7637D23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46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>
          <a:extLst>
            <a:ext uri="{FF2B5EF4-FFF2-40B4-BE49-F238E27FC236}">
              <a16:creationId xmlns:a16="http://schemas.microsoft.com/office/drawing/2014/main" id="{96AF8F0D-C2FC-A953-DAAA-0E20AC179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>
            <a:extLst>
              <a:ext uri="{FF2B5EF4-FFF2-40B4-BE49-F238E27FC236}">
                <a16:creationId xmlns:a16="http://schemas.microsoft.com/office/drawing/2014/main" id="{14F1C2EE-7EDE-E2EE-7B26-5964AC74A6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>
            <a:extLst>
              <a:ext uri="{FF2B5EF4-FFF2-40B4-BE49-F238E27FC236}">
                <a16:creationId xmlns:a16="http://schemas.microsoft.com/office/drawing/2014/main" id="{4E28465B-25E1-E251-25F4-60508C120F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1775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59" r:id="rId6"/>
    <p:sldLayoutId id="2147483660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63766" y="1210032"/>
            <a:ext cx="6840812" cy="11234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dk2"/>
                </a:solidFill>
                <a:latin typeface="AppleSDGothicNeoH00" panose="02000503000000000000" pitchFamily="2" charset="-127"/>
                <a:ea typeface="AppleSDGothicNeoH00" panose="02000503000000000000" pitchFamily="2" charset="-127"/>
              </a:rPr>
              <a:t>1</a:t>
            </a:r>
            <a:r>
              <a:rPr lang="ko-KR" altLang="en-US" sz="5000" dirty="0">
                <a:solidFill>
                  <a:schemeClr val="dk2"/>
                </a:solidFill>
                <a:latin typeface="Noto Sans KR" panose="020B0200000000000000" pitchFamily="50" charset="-127"/>
                <a:ea typeface="Black Han Sans" pitchFamily="2" charset="-127"/>
              </a:rPr>
              <a:t>차 프로젝트 계획서</a:t>
            </a:r>
            <a:endParaRPr sz="5000" dirty="0">
              <a:solidFill>
                <a:schemeClr val="dk2"/>
              </a:solidFill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1639731" y="2333443"/>
            <a:ext cx="5056702" cy="671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altLang="en-US" sz="3600" dirty="0">
                <a:latin typeface="AppleSDGothicNeoH00" panose="02000503000000000000" pitchFamily="2" charset="-127"/>
                <a:ea typeface="Black Han Sans" pitchFamily="2" charset="-127"/>
              </a:rPr>
              <a:t>주제 </a:t>
            </a:r>
            <a:r>
              <a:rPr lang="en-US" altLang="ko-KR" sz="3600" dirty="0">
                <a:latin typeface="AppleSDGothicNeoH00" panose="02000503000000000000" pitchFamily="2" charset="-127"/>
                <a:ea typeface="Black Han Sans" pitchFamily="2" charset="-127"/>
              </a:rPr>
              <a:t>: </a:t>
            </a:r>
            <a:r>
              <a:rPr lang="ko-KR" altLang="en-US" sz="3600" dirty="0">
                <a:latin typeface="AppleSDGothicNeoH00" panose="02000503000000000000" pitchFamily="2" charset="-127"/>
                <a:ea typeface="Black Han Sans" pitchFamily="2" charset="-127"/>
              </a:rPr>
              <a:t>주차 관리 시스템</a:t>
            </a:r>
            <a:endParaRPr sz="3600" dirty="0">
              <a:solidFill>
                <a:schemeClr val="accent1"/>
              </a:solidFill>
              <a:latin typeface="AppleSDGothicNeoH00" panose="02000503000000000000" pitchFamily="2" charset="-127"/>
              <a:ea typeface="Black Han Sans" pitchFamily="2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2" name="Google Shape;1885;p35">
            <a:extLst>
              <a:ext uri="{FF2B5EF4-FFF2-40B4-BE49-F238E27FC236}">
                <a16:creationId xmlns:a16="http://schemas.microsoft.com/office/drawing/2014/main" id="{144FA7B2-9D1C-9B85-A476-623C24F6081E}"/>
              </a:ext>
            </a:extLst>
          </p:cNvPr>
          <p:cNvSpPr txBox="1">
            <a:spLocks/>
          </p:cNvSpPr>
          <p:nvPr/>
        </p:nvSpPr>
        <p:spPr>
          <a:xfrm>
            <a:off x="3898232" y="3493456"/>
            <a:ext cx="4478917" cy="671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r>
              <a:rPr lang="ko-KR" altLang="en-US" sz="1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개발 기간 </a:t>
            </a:r>
            <a:r>
              <a:rPr lang="en-US" altLang="ko-KR" sz="16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2025.07.07~2025.08.05</a:t>
            </a:r>
            <a:endParaRPr lang="ko-KR" altLang="en-US" sz="16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endParaRPr lang="ko-KR" altLang="en-US" sz="23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endParaRPr lang="ko-KR" altLang="en-US" sz="23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  <p:sp>
        <p:nvSpPr>
          <p:cNvPr id="3" name="Google Shape;1885;p35">
            <a:extLst>
              <a:ext uri="{FF2B5EF4-FFF2-40B4-BE49-F238E27FC236}">
                <a16:creationId xmlns:a16="http://schemas.microsoft.com/office/drawing/2014/main" id="{EE253E6C-DE40-442C-5CFA-88EA69D5568C}"/>
              </a:ext>
            </a:extLst>
          </p:cNvPr>
          <p:cNvSpPr txBox="1">
            <a:spLocks/>
          </p:cNvSpPr>
          <p:nvPr/>
        </p:nvSpPr>
        <p:spPr>
          <a:xfrm>
            <a:off x="4456974" y="3933468"/>
            <a:ext cx="4478917" cy="6716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 algn="ctr"/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팀원 </a:t>
            </a:r>
            <a:r>
              <a:rPr lang="en-US" altLang="ko-KR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: </a:t>
            </a:r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안성호</a:t>
            </a:r>
            <a:r>
              <a:rPr lang="en-US" altLang="ko-KR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,</a:t>
            </a:r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1400" dirty="0" err="1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이강호</a:t>
            </a:r>
            <a:r>
              <a:rPr lang="en-US" altLang="ko-KR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,</a:t>
            </a:r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1400" dirty="0" err="1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정현성</a:t>
            </a:r>
            <a:r>
              <a:rPr lang="en-US" altLang="ko-KR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, </a:t>
            </a:r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조현진</a:t>
            </a:r>
            <a:r>
              <a:rPr lang="en-US" altLang="ko-KR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,</a:t>
            </a:r>
            <a:r>
              <a:rPr lang="ko-KR" altLang="en-US" sz="1400" dirty="0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 </a:t>
            </a:r>
            <a:r>
              <a:rPr lang="ko-KR" altLang="en-US" sz="1400" dirty="0" err="1">
                <a:latin typeface="AppleSDGothicNeoH00" panose="02000503000000000000" pitchFamily="2" charset="-127"/>
                <a:ea typeface="AppleSDGothicNeoH00" panose="02000503000000000000" pitchFamily="2" charset="-127"/>
              </a:rPr>
              <a:t>최원경</a:t>
            </a:r>
            <a:endParaRPr lang="ko-KR" altLang="en-US" sz="14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endParaRPr lang="ko-KR" altLang="en-US" sz="23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  <a:p>
            <a:endParaRPr lang="ko-KR" altLang="en-US" sz="2300" dirty="0">
              <a:latin typeface="AppleSDGothicNeoH00" panose="02000503000000000000" pitchFamily="2" charset="-127"/>
              <a:ea typeface="AppleSDGothicNeoH00" panose="02000503000000000000" pitchFamily="2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>
          <a:extLst>
            <a:ext uri="{FF2B5EF4-FFF2-40B4-BE49-F238E27FC236}">
              <a16:creationId xmlns:a16="http://schemas.microsoft.com/office/drawing/2014/main" id="{276F2EAC-636E-E3FB-9C89-C6389BED3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>
            <a:extLst>
              <a:ext uri="{FF2B5EF4-FFF2-40B4-BE49-F238E27FC236}">
                <a16:creationId xmlns:a16="http://schemas.microsoft.com/office/drawing/2014/main" id="{F9A4314E-22D3-B37B-7B67-0717873249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700" dirty="0">
                <a:ea typeface="Black Han Sans" pitchFamily="2" charset="-127"/>
              </a:rPr>
              <a:t>직업 </a:t>
            </a:r>
            <a:r>
              <a:rPr lang="ko-KR" altLang="en-US" sz="4700" dirty="0" err="1">
                <a:ea typeface="Black Han Sans" pitchFamily="2" charset="-127"/>
              </a:rPr>
              <a:t>분담표</a:t>
            </a:r>
            <a:endParaRPr sz="4700" dirty="0">
              <a:ea typeface="Black Han Sans" pitchFamily="2" charset="-127"/>
            </a:endParaRPr>
          </a:p>
        </p:txBody>
      </p:sp>
      <p:sp>
        <p:nvSpPr>
          <p:cNvPr id="2156" name="Google Shape;2156;p38">
            <a:extLst>
              <a:ext uri="{FF2B5EF4-FFF2-40B4-BE49-F238E27FC236}">
                <a16:creationId xmlns:a16="http://schemas.microsoft.com/office/drawing/2014/main" id="{7F5D716E-238C-6B89-0655-0E0027C2DB42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0776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>
          <a:extLst>
            <a:ext uri="{FF2B5EF4-FFF2-40B4-BE49-F238E27FC236}">
              <a16:creationId xmlns:a16="http://schemas.microsoft.com/office/drawing/2014/main" id="{2FE205A5-46B6-B09E-384C-6F6020138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>
            <a:extLst>
              <a:ext uri="{FF2B5EF4-FFF2-40B4-BE49-F238E27FC236}">
                <a16:creationId xmlns:a16="http://schemas.microsoft.com/office/drawing/2014/main" id="{59E48424-DF26-95D9-53A9-58EACF2BB7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700" dirty="0">
                <a:ea typeface="Black Han Sans" pitchFamily="2" charset="-127"/>
              </a:rPr>
              <a:t>화면 설계</a:t>
            </a:r>
            <a:endParaRPr sz="4700" dirty="0">
              <a:ea typeface="Black Han Sans" pitchFamily="2" charset="-127"/>
            </a:endParaRPr>
          </a:p>
        </p:txBody>
      </p:sp>
      <p:sp>
        <p:nvSpPr>
          <p:cNvPr id="2156" name="Google Shape;2156;p38">
            <a:extLst>
              <a:ext uri="{FF2B5EF4-FFF2-40B4-BE49-F238E27FC236}">
                <a16:creationId xmlns:a16="http://schemas.microsoft.com/office/drawing/2014/main" id="{74552058-8D03-4F6E-99A0-186CA4B6B79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66367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04241" y="711711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14" name="Google Shape;2114;p37"/>
          <p:cNvGrpSpPr/>
          <p:nvPr/>
        </p:nvGrpSpPr>
        <p:grpSpPr>
          <a:xfrm>
            <a:off x="704203" y="1410545"/>
            <a:ext cx="635100" cy="733490"/>
            <a:chOff x="731647" y="1650460"/>
            <a:chExt cx="635100" cy="733490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697510" y="2091674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04203" y="2780704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3321953" y="20317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oto Sans KR" panose="020B0200000000000000" pitchFamily="50" charset="-127"/>
                <a:ea typeface="Black Han Sans" pitchFamily="2" charset="-127"/>
              </a:rPr>
              <a:t>목차</a:t>
            </a:r>
            <a:endParaRPr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788903" y="87200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04122" y="156781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793103" y="2246949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793191" y="42618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9" name="Google Shape;2130;p37">
            <a:extLst>
              <a:ext uri="{FF2B5EF4-FFF2-40B4-BE49-F238E27FC236}">
                <a16:creationId xmlns:a16="http://schemas.microsoft.com/office/drawing/2014/main" id="{49D51848-1E9E-F966-A613-E1F5F3298B82}"/>
              </a:ext>
            </a:extLst>
          </p:cNvPr>
          <p:cNvGrpSpPr/>
          <p:nvPr/>
        </p:nvGrpSpPr>
        <p:grpSpPr>
          <a:xfrm>
            <a:off x="704203" y="3463097"/>
            <a:ext cx="635100" cy="734704"/>
            <a:chOff x="731647" y="3806675"/>
            <a:chExt cx="635100" cy="734704"/>
          </a:xfrm>
        </p:grpSpPr>
        <p:grpSp>
          <p:nvGrpSpPr>
            <p:cNvPr id="30" name="Google Shape;2131;p37">
              <a:extLst>
                <a:ext uri="{FF2B5EF4-FFF2-40B4-BE49-F238E27FC236}">
                  <a16:creationId xmlns:a16="http://schemas.microsoft.com/office/drawing/2014/main" id="{A26B841D-2232-A378-BBAB-DDC2894349A5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35" name="Google Shape;2132;p37">
                <a:extLst>
                  <a:ext uri="{FF2B5EF4-FFF2-40B4-BE49-F238E27FC236}">
                    <a16:creationId xmlns:a16="http://schemas.microsoft.com/office/drawing/2014/main" id="{C2B35286-0E1B-79D9-7603-815EFA6A56A7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133;p37">
                <a:extLst>
                  <a:ext uri="{FF2B5EF4-FFF2-40B4-BE49-F238E27FC236}">
                    <a16:creationId xmlns:a16="http://schemas.microsoft.com/office/drawing/2014/main" id="{221170D6-009F-A460-0FC7-C8AA879EB368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" name="Google Shape;2134;p37">
              <a:extLst>
                <a:ext uri="{FF2B5EF4-FFF2-40B4-BE49-F238E27FC236}">
                  <a16:creationId xmlns:a16="http://schemas.microsoft.com/office/drawing/2014/main" id="{CD93725E-5354-7E60-C79B-536368632150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32" name="Google Shape;2135;p37">
                <a:extLst>
                  <a:ext uri="{FF2B5EF4-FFF2-40B4-BE49-F238E27FC236}">
                    <a16:creationId xmlns:a16="http://schemas.microsoft.com/office/drawing/2014/main" id="{2085A471-AC0D-510A-8A97-294BCBAC47F7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3" name="Google Shape;2136;p37">
                <a:extLst>
                  <a:ext uri="{FF2B5EF4-FFF2-40B4-BE49-F238E27FC236}">
                    <a16:creationId xmlns:a16="http://schemas.microsoft.com/office/drawing/2014/main" id="{85F03D44-A3B2-2B17-2BE2-943D3D364678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4" name="Google Shape;2137;p37">
                <a:extLst>
                  <a:ext uri="{FF2B5EF4-FFF2-40B4-BE49-F238E27FC236}">
                    <a16:creationId xmlns:a16="http://schemas.microsoft.com/office/drawing/2014/main" id="{45871C0F-DC35-670C-1877-F93A56109E0B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37" name="Google Shape;2130;p37">
            <a:extLst>
              <a:ext uri="{FF2B5EF4-FFF2-40B4-BE49-F238E27FC236}">
                <a16:creationId xmlns:a16="http://schemas.microsoft.com/office/drawing/2014/main" id="{A909F929-E1F6-3008-6736-59FDD5C560A6}"/>
              </a:ext>
            </a:extLst>
          </p:cNvPr>
          <p:cNvGrpSpPr/>
          <p:nvPr/>
        </p:nvGrpSpPr>
        <p:grpSpPr>
          <a:xfrm>
            <a:off x="697510" y="4145490"/>
            <a:ext cx="635100" cy="734704"/>
            <a:chOff x="731647" y="3806675"/>
            <a:chExt cx="635100" cy="734704"/>
          </a:xfrm>
        </p:grpSpPr>
        <p:grpSp>
          <p:nvGrpSpPr>
            <p:cNvPr id="38" name="Google Shape;2131;p37">
              <a:extLst>
                <a:ext uri="{FF2B5EF4-FFF2-40B4-BE49-F238E27FC236}">
                  <a16:creationId xmlns:a16="http://schemas.microsoft.com/office/drawing/2014/main" id="{22322618-E12B-A678-2148-17CAD8475798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43" name="Google Shape;2132;p37">
                <a:extLst>
                  <a:ext uri="{FF2B5EF4-FFF2-40B4-BE49-F238E27FC236}">
                    <a16:creationId xmlns:a16="http://schemas.microsoft.com/office/drawing/2014/main" id="{A8584EB0-FE91-1DDC-BF22-BAEF786237A1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33;p37">
                <a:extLst>
                  <a:ext uri="{FF2B5EF4-FFF2-40B4-BE49-F238E27FC236}">
                    <a16:creationId xmlns:a16="http://schemas.microsoft.com/office/drawing/2014/main" id="{BFE9D40B-1C93-D45C-9717-17517030E477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2134;p37">
              <a:extLst>
                <a:ext uri="{FF2B5EF4-FFF2-40B4-BE49-F238E27FC236}">
                  <a16:creationId xmlns:a16="http://schemas.microsoft.com/office/drawing/2014/main" id="{9E11A3A2-F6CE-869D-25D1-DF9247F19510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40" name="Google Shape;2135;p37">
                <a:extLst>
                  <a:ext uri="{FF2B5EF4-FFF2-40B4-BE49-F238E27FC236}">
                    <a16:creationId xmlns:a16="http://schemas.microsoft.com/office/drawing/2014/main" id="{405FB098-66D9-82CC-07D2-B40747FDA0D1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41" name="Google Shape;2136;p37">
                <a:extLst>
                  <a:ext uri="{FF2B5EF4-FFF2-40B4-BE49-F238E27FC236}">
                    <a16:creationId xmlns:a16="http://schemas.microsoft.com/office/drawing/2014/main" id="{9F4DB3DB-17E5-D318-E3CC-42B9C0D4B753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42" name="Google Shape;2137;p37">
                <a:extLst>
                  <a:ext uri="{FF2B5EF4-FFF2-40B4-BE49-F238E27FC236}">
                    <a16:creationId xmlns:a16="http://schemas.microsoft.com/office/drawing/2014/main" id="{0CB6C259-C558-4D22-A6F8-1DD2E04644F3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45" name="Google Shape;2149;p37">
            <a:extLst>
              <a:ext uri="{FF2B5EF4-FFF2-40B4-BE49-F238E27FC236}">
                <a16:creationId xmlns:a16="http://schemas.microsoft.com/office/drawing/2014/main" id="{15E5C0F7-23EE-0041-1E1B-612B5A50EB49}"/>
              </a:ext>
            </a:extLst>
          </p:cNvPr>
          <p:cNvSpPr txBox="1">
            <a:spLocks/>
          </p:cNvSpPr>
          <p:nvPr/>
        </p:nvSpPr>
        <p:spPr>
          <a:xfrm>
            <a:off x="799948" y="2943027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46" name="Google Shape;2149;p37">
            <a:extLst>
              <a:ext uri="{FF2B5EF4-FFF2-40B4-BE49-F238E27FC236}">
                <a16:creationId xmlns:a16="http://schemas.microsoft.com/office/drawing/2014/main" id="{C15EE208-D76C-0714-9CA2-20EEF121423A}"/>
              </a:ext>
            </a:extLst>
          </p:cNvPr>
          <p:cNvSpPr txBox="1">
            <a:spLocks/>
          </p:cNvSpPr>
          <p:nvPr/>
        </p:nvSpPr>
        <p:spPr>
          <a:xfrm>
            <a:off x="793103" y="3600744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47" name="Google Shape;2149;p37">
            <a:extLst>
              <a:ext uri="{FF2B5EF4-FFF2-40B4-BE49-F238E27FC236}">
                <a16:creationId xmlns:a16="http://schemas.microsoft.com/office/drawing/2014/main" id="{917EF60E-A40A-74A7-3102-317E764AD0D0}"/>
              </a:ext>
            </a:extLst>
          </p:cNvPr>
          <p:cNvSpPr txBox="1">
            <a:spLocks/>
          </p:cNvSpPr>
          <p:nvPr/>
        </p:nvSpPr>
        <p:spPr>
          <a:xfrm>
            <a:off x="799948" y="428929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55" name="Google Shape;2141;p37">
            <a:extLst>
              <a:ext uri="{FF2B5EF4-FFF2-40B4-BE49-F238E27FC236}">
                <a16:creationId xmlns:a16="http://schemas.microsoft.com/office/drawing/2014/main" id="{E92AAEEF-1EF7-25D0-9F5D-8E3BBC4EA6FB}"/>
              </a:ext>
            </a:extLst>
          </p:cNvPr>
          <p:cNvSpPr txBox="1">
            <a:spLocks/>
          </p:cNvSpPr>
          <p:nvPr/>
        </p:nvSpPr>
        <p:spPr>
          <a:xfrm>
            <a:off x="1492754" y="696136"/>
            <a:ext cx="2615100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ko-KR" altLang="en-US" sz="3200" dirty="0">
                <a:ea typeface="Black Han Sans" pitchFamily="2" charset="-127"/>
              </a:rPr>
              <a:t>주요 기능</a:t>
            </a:r>
            <a:endParaRPr lang="ko-KR" altLang="en-US" sz="3200"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61" name="Google Shape;2141;p37">
            <a:extLst>
              <a:ext uri="{FF2B5EF4-FFF2-40B4-BE49-F238E27FC236}">
                <a16:creationId xmlns:a16="http://schemas.microsoft.com/office/drawing/2014/main" id="{BAFAB8F4-6D58-921D-66AA-ACA810ED86E8}"/>
              </a:ext>
            </a:extLst>
          </p:cNvPr>
          <p:cNvSpPr txBox="1">
            <a:spLocks/>
          </p:cNvSpPr>
          <p:nvPr/>
        </p:nvSpPr>
        <p:spPr>
          <a:xfrm>
            <a:off x="1484535" y="1346811"/>
            <a:ext cx="4806224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ko-KR" altLang="en-US" sz="3200" dirty="0">
                <a:ea typeface="Black Han Sans" pitchFamily="2" charset="-127"/>
              </a:rPr>
              <a:t>개발 환경 및 기술 스택</a:t>
            </a:r>
            <a:endParaRPr lang="ko-KR" altLang="en-US" sz="3200"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62" name="Google Shape;2141;p37">
            <a:extLst>
              <a:ext uri="{FF2B5EF4-FFF2-40B4-BE49-F238E27FC236}">
                <a16:creationId xmlns:a16="http://schemas.microsoft.com/office/drawing/2014/main" id="{E6B47C52-4020-9092-4721-A108C433C388}"/>
              </a:ext>
            </a:extLst>
          </p:cNvPr>
          <p:cNvSpPr txBox="1">
            <a:spLocks/>
          </p:cNvSpPr>
          <p:nvPr/>
        </p:nvSpPr>
        <p:spPr>
          <a:xfrm>
            <a:off x="1484534" y="2045645"/>
            <a:ext cx="4964391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ko-KR" sz="3200" dirty="0">
                <a:latin typeface="Arial Black" panose="020B0A04020102020204" pitchFamily="34" charset="0"/>
                <a:ea typeface="Black Han Sans" pitchFamily="2" charset="-127"/>
              </a:rPr>
              <a:t>ERD</a:t>
            </a:r>
            <a:r>
              <a:rPr lang="en-US" altLang="ko-KR" sz="3200" dirty="0">
                <a:ea typeface="Black Han Sans" pitchFamily="2" charset="-127"/>
              </a:rPr>
              <a:t> / </a:t>
            </a:r>
            <a:r>
              <a:rPr lang="ko-KR" altLang="en-US" sz="3200" dirty="0">
                <a:ea typeface="Black Han Sans" pitchFamily="2" charset="-127"/>
              </a:rPr>
              <a:t>데이터베이스 설계</a:t>
            </a:r>
            <a:endParaRPr lang="ko-KR" altLang="en-US" sz="3200"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63" name="Google Shape;2141;p37">
            <a:extLst>
              <a:ext uri="{FF2B5EF4-FFF2-40B4-BE49-F238E27FC236}">
                <a16:creationId xmlns:a16="http://schemas.microsoft.com/office/drawing/2014/main" id="{81B5474B-7B68-3790-3D15-93A9B621548C}"/>
              </a:ext>
            </a:extLst>
          </p:cNvPr>
          <p:cNvSpPr txBox="1">
            <a:spLocks/>
          </p:cNvSpPr>
          <p:nvPr/>
        </p:nvSpPr>
        <p:spPr>
          <a:xfrm>
            <a:off x="1492754" y="2742957"/>
            <a:ext cx="2615100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ko-KR" altLang="en-US" sz="3200" dirty="0">
                <a:latin typeface="Noto Sans KR" panose="020B0200000000000000" pitchFamily="50" charset="-127"/>
                <a:ea typeface="Black Han Sans" pitchFamily="2" charset="-127"/>
              </a:rPr>
              <a:t>시스템 구조도</a:t>
            </a:r>
          </a:p>
        </p:txBody>
      </p:sp>
      <p:sp>
        <p:nvSpPr>
          <p:cNvPr id="1856" name="Google Shape;2141;p37">
            <a:extLst>
              <a:ext uri="{FF2B5EF4-FFF2-40B4-BE49-F238E27FC236}">
                <a16:creationId xmlns:a16="http://schemas.microsoft.com/office/drawing/2014/main" id="{1C6ECE40-E9F4-F912-0F2A-FDCA3D220DE2}"/>
              </a:ext>
            </a:extLst>
          </p:cNvPr>
          <p:cNvSpPr txBox="1">
            <a:spLocks/>
          </p:cNvSpPr>
          <p:nvPr/>
        </p:nvSpPr>
        <p:spPr>
          <a:xfrm>
            <a:off x="1492754" y="3415804"/>
            <a:ext cx="2615100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ko-KR" altLang="en-US" sz="3200" dirty="0">
                <a:ea typeface="Black Han Sans" pitchFamily="2" charset="-127"/>
              </a:rPr>
              <a:t>직업 </a:t>
            </a:r>
            <a:r>
              <a:rPr lang="ko-KR" altLang="en-US" sz="3200" dirty="0" err="1">
                <a:ea typeface="Black Han Sans" pitchFamily="2" charset="-127"/>
              </a:rPr>
              <a:t>분담표</a:t>
            </a:r>
            <a:endParaRPr lang="ko-KR" altLang="en-US" sz="3200"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  <p:sp>
        <p:nvSpPr>
          <p:cNvPr id="1857" name="Google Shape;2141;p37">
            <a:extLst>
              <a:ext uri="{FF2B5EF4-FFF2-40B4-BE49-F238E27FC236}">
                <a16:creationId xmlns:a16="http://schemas.microsoft.com/office/drawing/2014/main" id="{4D7EED75-CF64-C41D-7350-5BAEA8B4AD5B}"/>
              </a:ext>
            </a:extLst>
          </p:cNvPr>
          <p:cNvSpPr txBox="1">
            <a:spLocks/>
          </p:cNvSpPr>
          <p:nvPr/>
        </p:nvSpPr>
        <p:spPr>
          <a:xfrm>
            <a:off x="1492754" y="4098197"/>
            <a:ext cx="2615100" cy="48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ko-KR" altLang="en-US" sz="3200" dirty="0">
                <a:ea typeface="Black Han Sans" pitchFamily="2" charset="-127"/>
              </a:rPr>
              <a:t>화면 설계</a:t>
            </a:r>
            <a:endParaRPr lang="ko-KR" altLang="en-US" sz="3200" dirty="0">
              <a:latin typeface="Noto Sans KR" panose="020B0200000000000000" pitchFamily="50" charset="-127"/>
              <a:ea typeface="Black Han Sans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700" dirty="0">
                <a:ea typeface="Black Han Sans" pitchFamily="2" charset="-127"/>
              </a:rPr>
              <a:t>주요 기능</a:t>
            </a:r>
            <a:endParaRPr sz="4700" dirty="0">
              <a:ea typeface="Black Han Sans" pitchFamily="2" charset="-127"/>
            </a:endParaRPr>
          </a:p>
        </p:txBody>
      </p:sp>
      <p:sp>
        <p:nvSpPr>
          <p:cNvPr id="2156" name="Google Shape;2156;p38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67200" y="270466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ea typeface="Black Han Sans" pitchFamily="2" charset="-127"/>
              </a:rPr>
              <a:t>사용자 및 시스템 기능</a:t>
            </a:r>
            <a:endParaRPr dirty="0">
              <a:ea typeface="Black Han Sans" pitchFamily="2" charset="-127"/>
            </a:endParaRPr>
          </a:p>
        </p:txBody>
      </p:sp>
      <p:sp>
        <p:nvSpPr>
          <p:cNvPr id="2178" name="Google Shape;2178;p39"/>
          <p:cNvSpPr txBox="1">
            <a:spLocks noGrp="1"/>
          </p:cNvSpPr>
          <p:nvPr>
            <p:ph type="subTitle" idx="1"/>
          </p:nvPr>
        </p:nvSpPr>
        <p:spPr>
          <a:xfrm>
            <a:off x="1795050" y="1572598"/>
            <a:ext cx="6840185" cy="913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원래는 차량 입차 및 </a:t>
            </a:r>
            <a:r>
              <a:rPr lang="ko-KR" altLang="en-US" sz="16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출차를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센서를 이용해야 하지만 제약이 있으므로 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차량번호를 랜덤으로 생성한 뒤 주차구역에 입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출차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할 수 있도록 할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  <p:grpSp>
        <p:nvGrpSpPr>
          <p:cNvPr id="2" name="Google Shape;14318;p78">
            <a:extLst>
              <a:ext uri="{FF2B5EF4-FFF2-40B4-BE49-F238E27FC236}">
                <a16:creationId xmlns:a16="http://schemas.microsoft.com/office/drawing/2014/main" id="{6858925B-BE49-96D3-11A6-913B4CE6FB86}"/>
              </a:ext>
            </a:extLst>
          </p:cNvPr>
          <p:cNvGrpSpPr/>
          <p:nvPr/>
        </p:nvGrpSpPr>
        <p:grpSpPr>
          <a:xfrm>
            <a:off x="1295302" y="1738712"/>
            <a:ext cx="353557" cy="353557"/>
            <a:chOff x="-30064925" y="2332550"/>
            <a:chExt cx="291425" cy="291425"/>
          </a:xfrm>
        </p:grpSpPr>
        <p:sp>
          <p:nvSpPr>
            <p:cNvPr id="3" name="Google Shape;14319;p78">
              <a:extLst>
                <a:ext uri="{FF2B5EF4-FFF2-40B4-BE49-F238E27FC236}">
                  <a16:creationId xmlns:a16="http://schemas.microsoft.com/office/drawing/2014/main" id="{028DC326-C3D7-C32D-3750-652CE3FDE992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4" name="Google Shape;14320;p78">
              <a:extLst>
                <a:ext uri="{FF2B5EF4-FFF2-40B4-BE49-F238E27FC236}">
                  <a16:creationId xmlns:a16="http://schemas.microsoft.com/office/drawing/2014/main" id="{2E98ADBA-2D9F-C53E-9029-BAF0A6D795EE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5" name="Google Shape;14321;p78">
              <a:extLst>
                <a:ext uri="{FF2B5EF4-FFF2-40B4-BE49-F238E27FC236}">
                  <a16:creationId xmlns:a16="http://schemas.microsoft.com/office/drawing/2014/main" id="{D3BC5069-4653-DB19-A7B4-A4B469FFA356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oogle Shape;14318;p78">
            <a:extLst>
              <a:ext uri="{FF2B5EF4-FFF2-40B4-BE49-F238E27FC236}">
                <a16:creationId xmlns:a16="http://schemas.microsoft.com/office/drawing/2014/main" id="{60E54D7D-888D-3C1E-5212-EAB64545DF53}"/>
              </a:ext>
            </a:extLst>
          </p:cNvPr>
          <p:cNvGrpSpPr/>
          <p:nvPr/>
        </p:nvGrpSpPr>
        <p:grpSpPr>
          <a:xfrm>
            <a:off x="1295304" y="2614977"/>
            <a:ext cx="353557" cy="353557"/>
            <a:chOff x="-30064925" y="2332550"/>
            <a:chExt cx="291425" cy="291425"/>
          </a:xfrm>
        </p:grpSpPr>
        <p:sp>
          <p:nvSpPr>
            <p:cNvPr id="7" name="Google Shape;14319;p78">
              <a:extLst>
                <a:ext uri="{FF2B5EF4-FFF2-40B4-BE49-F238E27FC236}">
                  <a16:creationId xmlns:a16="http://schemas.microsoft.com/office/drawing/2014/main" id="{5053D475-8D3B-BA24-5284-C973CAB2334D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8" name="Google Shape;14320;p78">
              <a:extLst>
                <a:ext uri="{FF2B5EF4-FFF2-40B4-BE49-F238E27FC236}">
                  <a16:creationId xmlns:a16="http://schemas.microsoft.com/office/drawing/2014/main" id="{1A101627-B749-30EF-089A-865F3F3AC41B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9" name="Google Shape;14321;p78">
              <a:extLst>
                <a:ext uri="{FF2B5EF4-FFF2-40B4-BE49-F238E27FC236}">
                  <a16:creationId xmlns:a16="http://schemas.microsoft.com/office/drawing/2014/main" id="{759E9C87-869F-65B8-AA44-190D360B656A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oogle Shape;14318;p78">
            <a:extLst>
              <a:ext uri="{FF2B5EF4-FFF2-40B4-BE49-F238E27FC236}">
                <a16:creationId xmlns:a16="http://schemas.microsoft.com/office/drawing/2014/main" id="{A184A0F5-D983-0C12-8B9B-9C058A091F70}"/>
              </a:ext>
            </a:extLst>
          </p:cNvPr>
          <p:cNvGrpSpPr/>
          <p:nvPr/>
        </p:nvGrpSpPr>
        <p:grpSpPr>
          <a:xfrm>
            <a:off x="1295303" y="3425149"/>
            <a:ext cx="353557" cy="353557"/>
            <a:chOff x="-30064925" y="2332550"/>
            <a:chExt cx="291425" cy="291425"/>
          </a:xfrm>
        </p:grpSpPr>
        <p:sp>
          <p:nvSpPr>
            <p:cNvPr id="11" name="Google Shape;14319;p78">
              <a:extLst>
                <a:ext uri="{FF2B5EF4-FFF2-40B4-BE49-F238E27FC236}">
                  <a16:creationId xmlns:a16="http://schemas.microsoft.com/office/drawing/2014/main" id="{EEBA40E3-5D50-F372-9DBB-A0019B5ED8E2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12" name="Google Shape;14320;p78">
              <a:extLst>
                <a:ext uri="{FF2B5EF4-FFF2-40B4-BE49-F238E27FC236}">
                  <a16:creationId xmlns:a16="http://schemas.microsoft.com/office/drawing/2014/main" id="{3852A019-15DC-A517-B499-17A58499EBC1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  <p:sp>
          <p:nvSpPr>
            <p:cNvPr id="13" name="Google Shape;14321;p78">
              <a:extLst>
                <a:ext uri="{FF2B5EF4-FFF2-40B4-BE49-F238E27FC236}">
                  <a16:creationId xmlns:a16="http://schemas.microsoft.com/office/drawing/2014/main" id="{C34B9C89-A732-AE3D-11B3-DEBADA77105B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</a:endParaRPr>
            </a:p>
          </p:txBody>
        </p:sp>
      </p:grpSp>
      <p:sp>
        <p:nvSpPr>
          <p:cNvPr id="14" name="Google Shape;2178;p39">
            <a:extLst>
              <a:ext uri="{FF2B5EF4-FFF2-40B4-BE49-F238E27FC236}">
                <a16:creationId xmlns:a16="http://schemas.microsoft.com/office/drawing/2014/main" id="{693E2F1F-D3CF-8D8F-914B-C5CB9485BC89}"/>
              </a:ext>
            </a:extLst>
          </p:cNvPr>
          <p:cNvSpPr txBox="1">
            <a:spLocks/>
          </p:cNvSpPr>
          <p:nvPr/>
        </p:nvSpPr>
        <p:spPr>
          <a:xfrm>
            <a:off x="1795051" y="2448863"/>
            <a:ext cx="6179539" cy="91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algn="l"/>
            <a:r>
              <a:rPr lang="ko-KR" altLang="en-US" sz="16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출차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시 주차된 시간에 따라 요금 계산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정기권을 이용하고 있는 회원에 한해서 무료로 주차장을 이용할 수 있는 기능 구현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2E906B-70B1-ED64-FB17-A4CC61149974}"/>
              </a:ext>
            </a:extLst>
          </p:cNvPr>
          <p:cNvSpPr txBox="1"/>
          <p:nvPr/>
        </p:nvSpPr>
        <p:spPr>
          <a:xfrm>
            <a:off x="1795050" y="3470929"/>
            <a:ext cx="57189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주차되어 있는 차량을 검색할 수 있는 차량조회 기능 구현할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781300" y="244151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tx1"/>
                </a:solidFill>
                <a:ea typeface="Black Han Sans" pitchFamily="2" charset="-127"/>
              </a:rPr>
              <a:t>관리자 기능</a:t>
            </a:r>
            <a:endParaRPr dirty="0">
              <a:solidFill>
                <a:schemeClr val="tx1"/>
              </a:solidFill>
              <a:ea typeface="Black Han Sans" pitchFamily="2" charset="-127"/>
            </a:endParaRPr>
          </a:p>
        </p:txBody>
      </p:sp>
      <p:sp>
        <p:nvSpPr>
          <p:cNvPr id="16" name="Google Shape;2178;p39">
            <a:extLst>
              <a:ext uri="{FF2B5EF4-FFF2-40B4-BE49-F238E27FC236}">
                <a16:creationId xmlns:a16="http://schemas.microsoft.com/office/drawing/2014/main" id="{7948DDA4-6F47-1A63-24D9-2F0E1DFDEB4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81300" y="1290715"/>
            <a:ext cx="7671477" cy="913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관리자가 주차 현황을 확인하여 현재 주차된 차량 현황과 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그 구역에 입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 err="1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출차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되었던 차량을 조회할 수 있도록 할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  <p:grpSp>
        <p:nvGrpSpPr>
          <p:cNvPr id="17" name="Google Shape;14318;p78">
            <a:extLst>
              <a:ext uri="{FF2B5EF4-FFF2-40B4-BE49-F238E27FC236}">
                <a16:creationId xmlns:a16="http://schemas.microsoft.com/office/drawing/2014/main" id="{8480A70D-6A9C-3918-567D-BF3A02B60F9F}"/>
              </a:ext>
            </a:extLst>
          </p:cNvPr>
          <p:cNvGrpSpPr/>
          <p:nvPr/>
        </p:nvGrpSpPr>
        <p:grpSpPr>
          <a:xfrm>
            <a:off x="1281552" y="1456829"/>
            <a:ext cx="396525" cy="353557"/>
            <a:chOff x="-30064925" y="2332550"/>
            <a:chExt cx="291425" cy="291425"/>
          </a:xfrm>
        </p:grpSpPr>
        <p:sp>
          <p:nvSpPr>
            <p:cNvPr id="18" name="Google Shape;14319;p78">
              <a:extLst>
                <a:ext uri="{FF2B5EF4-FFF2-40B4-BE49-F238E27FC236}">
                  <a16:creationId xmlns:a16="http://schemas.microsoft.com/office/drawing/2014/main" id="{82088CD5-4C50-4F38-BA68-3B4C57B0846E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9" name="Google Shape;14320;p78">
              <a:extLst>
                <a:ext uri="{FF2B5EF4-FFF2-40B4-BE49-F238E27FC236}">
                  <a16:creationId xmlns:a16="http://schemas.microsoft.com/office/drawing/2014/main" id="{3AB96B67-A8ED-A9C7-B86C-76040C886913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Google Shape;14321;p78">
              <a:extLst>
                <a:ext uri="{FF2B5EF4-FFF2-40B4-BE49-F238E27FC236}">
                  <a16:creationId xmlns:a16="http://schemas.microsoft.com/office/drawing/2014/main" id="{F14E8323-CAB8-46DF-7D3C-0766CE66C75F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21" name="Google Shape;14318;p78">
            <a:extLst>
              <a:ext uri="{FF2B5EF4-FFF2-40B4-BE49-F238E27FC236}">
                <a16:creationId xmlns:a16="http://schemas.microsoft.com/office/drawing/2014/main" id="{0A871D18-BB39-E4E1-ED02-47A14846D970}"/>
              </a:ext>
            </a:extLst>
          </p:cNvPr>
          <p:cNvGrpSpPr/>
          <p:nvPr/>
        </p:nvGrpSpPr>
        <p:grpSpPr>
          <a:xfrm>
            <a:off x="1281554" y="2333094"/>
            <a:ext cx="396525" cy="353557"/>
            <a:chOff x="-30064925" y="2332550"/>
            <a:chExt cx="291425" cy="291425"/>
          </a:xfrm>
        </p:grpSpPr>
        <p:sp>
          <p:nvSpPr>
            <p:cNvPr id="22" name="Google Shape;14319;p78">
              <a:extLst>
                <a:ext uri="{FF2B5EF4-FFF2-40B4-BE49-F238E27FC236}">
                  <a16:creationId xmlns:a16="http://schemas.microsoft.com/office/drawing/2014/main" id="{F43B66DD-51A6-8FDE-B684-39A6D3EB815B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3" name="Google Shape;14320;p78">
              <a:extLst>
                <a:ext uri="{FF2B5EF4-FFF2-40B4-BE49-F238E27FC236}">
                  <a16:creationId xmlns:a16="http://schemas.microsoft.com/office/drawing/2014/main" id="{AB910B47-0487-08DC-2BEC-C5AD053521DE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4" name="Google Shape;14321;p78">
              <a:extLst>
                <a:ext uri="{FF2B5EF4-FFF2-40B4-BE49-F238E27FC236}">
                  <a16:creationId xmlns:a16="http://schemas.microsoft.com/office/drawing/2014/main" id="{9C07B0AC-20C4-5F22-0B88-25183B5FF5B2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25" name="Google Shape;14318;p78">
            <a:extLst>
              <a:ext uri="{FF2B5EF4-FFF2-40B4-BE49-F238E27FC236}">
                <a16:creationId xmlns:a16="http://schemas.microsoft.com/office/drawing/2014/main" id="{9AF80768-B21A-EE26-A7D3-B98F405644CD}"/>
              </a:ext>
            </a:extLst>
          </p:cNvPr>
          <p:cNvGrpSpPr/>
          <p:nvPr/>
        </p:nvGrpSpPr>
        <p:grpSpPr>
          <a:xfrm>
            <a:off x="1281553" y="3143266"/>
            <a:ext cx="396525" cy="353557"/>
            <a:chOff x="-30064925" y="2332550"/>
            <a:chExt cx="291425" cy="291425"/>
          </a:xfrm>
        </p:grpSpPr>
        <p:sp>
          <p:nvSpPr>
            <p:cNvPr id="26" name="Google Shape;14319;p78">
              <a:extLst>
                <a:ext uri="{FF2B5EF4-FFF2-40B4-BE49-F238E27FC236}">
                  <a16:creationId xmlns:a16="http://schemas.microsoft.com/office/drawing/2014/main" id="{26A24C70-DAAB-7142-6A2C-FB95E4EA7119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7" name="Google Shape;14320;p78">
              <a:extLst>
                <a:ext uri="{FF2B5EF4-FFF2-40B4-BE49-F238E27FC236}">
                  <a16:creationId xmlns:a16="http://schemas.microsoft.com/office/drawing/2014/main" id="{4101A124-F0D3-38A0-06CE-D15395FD0770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8" name="Google Shape;14321;p78">
              <a:extLst>
                <a:ext uri="{FF2B5EF4-FFF2-40B4-BE49-F238E27FC236}">
                  <a16:creationId xmlns:a16="http://schemas.microsoft.com/office/drawing/2014/main" id="{1D86B7EF-8FC7-DDE5-5348-590C2833B317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sp>
        <p:nvSpPr>
          <p:cNvPr id="29" name="Google Shape;2178;p39">
            <a:extLst>
              <a:ext uri="{FF2B5EF4-FFF2-40B4-BE49-F238E27FC236}">
                <a16:creationId xmlns:a16="http://schemas.microsoft.com/office/drawing/2014/main" id="{D8ACB1F7-7199-8FED-C864-29774834AB88}"/>
              </a:ext>
            </a:extLst>
          </p:cNvPr>
          <p:cNvSpPr txBox="1">
            <a:spLocks/>
          </p:cNvSpPr>
          <p:nvPr/>
        </p:nvSpPr>
        <p:spPr>
          <a:xfrm>
            <a:off x="1781300" y="2230036"/>
            <a:ext cx="6930543" cy="91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관리자가 주차 기록과 요금이 얼마나 나왔는지 확인 할 수 있는 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l"/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주차기록조회 기능을 구현할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09AD80-F766-D6FA-950F-D69BAA0E900C}"/>
              </a:ext>
            </a:extLst>
          </p:cNvPr>
          <p:cNvSpPr txBox="1"/>
          <p:nvPr/>
        </p:nvSpPr>
        <p:spPr>
          <a:xfrm>
            <a:off x="1781300" y="3189046"/>
            <a:ext cx="64139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관리자가 주차장의 요금제를 변경할 수 있도록 하는 기능 구현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  <p:grpSp>
        <p:nvGrpSpPr>
          <p:cNvPr id="31" name="Google Shape;14318;p78">
            <a:extLst>
              <a:ext uri="{FF2B5EF4-FFF2-40B4-BE49-F238E27FC236}">
                <a16:creationId xmlns:a16="http://schemas.microsoft.com/office/drawing/2014/main" id="{7A708EFE-87D9-280D-7CD0-841C57BE4569}"/>
              </a:ext>
            </a:extLst>
          </p:cNvPr>
          <p:cNvGrpSpPr/>
          <p:nvPr/>
        </p:nvGrpSpPr>
        <p:grpSpPr>
          <a:xfrm>
            <a:off x="1281553" y="3953438"/>
            <a:ext cx="396525" cy="353557"/>
            <a:chOff x="-30064925" y="2332550"/>
            <a:chExt cx="291425" cy="291425"/>
          </a:xfrm>
        </p:grpSpPr>
        <p:sp>
          <p:nvSpPr>
            <p:cNvPr id="32" name="Google Shape;14319;p78">
              <a:extLst>
                <a:ext uri="{FF2B5EF4-FFF2-40B4-BE49-F238E27FC236}">
                  <a16:creationId xmlns:a16="http://schemas.microsoft.com/office/drawing/2014/main" id="{43D46AA4-2495-ACE0-1BB3-45A0516DACBE}"/>
                </a:ext>
              </a:extLst>
            </p:cNvPr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33" name="Google Shape;14320;p78">
              <a:extLst>
                <a:ext uri="{FF2B5EF4-FFF2-40B4-BE49-F238E27FC236}">
                  <a16:creationId xmlns:a16="http://schemas.microsoft.com/office/drawing/2014/main" id="{736151C3-F9E3-3EF3-3F1F-F336EFDCCA8E}"/>
                </a:ext>
              </a:extLst>
            </p:cNvPr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34" name="Google Shape;14321;p78">
              <a:extLst>
                <a:ext uri="{FF2B5EF4-FFF2-40B4-BE49-F238E27FC236}">
                  <a16:creationId xmlns:a16="http://schemas.microsoft.com/office/drawing/2014/main" id="{CDA6DAAF-9DCE-0260-6564-C7ADE76777D6}"/>
                </a:ext>
              </a:extLst>
            </p:cNvPr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8902205-F568-B3D9-BC08-3157C1DCCB9E}"/>
              </a:ext>
            </a:extLst>
          </p:cNvPr>
          <p:cNvSpPr txBox="1"/>
          <p:nvPr/>
        </p:nvSpPr>
        <p:spPr>
          <a:xfrm>
            <a:off x="1781300" y="3837828"/>
            <a:ext cx="64139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관리자가 정기권을 이용하는 회원들을 등록 및 수정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삭제하여 </a:t>
            </a:r>
            <a:endParaRPr lang="en-US" altLang="ko-KR" sz="1600" dirty="0">
              <a:solidFill>
                <a:schemeClr val="tx1"/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ko-KR" altLang="en-US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관리할 수 있는 기능 구현 예정</a:t>
            </a:r>
            <a:r>
              <a:rPr lang="en-US" altLang="ko-KR" sz="1600" dirty="0">
                <a:solidFill>
                  <a:schemeClr val="tx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>
          <a:extLst>
            <a:ext uri="{FF2B5EF4-FFF2-40B4-BE49-F238E27FC236}">
              <a16:creationId xmlns:a16="http://schemas.microsoft.com/office/drawing/2014/main" id="{D3FC4673-41F8-5382-26BF-661991F06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>
            <a:extLst>
              <a:ext uri="{FF2B5EF4-FFF2-40B4-BE49-F238E27FC236}">
                <a16:creationId xmlns:a16="http://schemas.microsoft.com/office/drawing/2014/main" id="{A559F2C6-D869-2F5F-C697-1EFBFDF62C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23673" y="2571750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700">
                <a:ea typeface="Black Han Sans" pitchFamily="2" charset="-127"/>
              </a:rPr>
              <a:t>개발 환경 및 기술 스택</a:t>
            </a:r>
            <a:endParaRPr sz="4700" dirty="0">
              <a:ea typeface="Black Han Sans" pitchFamily="2" charset="-127"/>
            </a:endParaRPr>
          </a:p>
        </p:txBody>
      </p:sp>
      <p:sp>
        <p:nvSpPr>
          <p:cNvPr id="2156" name="Google Shape;2156;p38">
            <a:extLst>
              <a:ext uri="{FF2B5EF4-FFF2-40B4-BE49-F238E27FC236}">
                <a16:creationId xmlns:a16="http://schemas.microsoft.com/office/drawing/2014/main" id="{646E111A-ABD6-33E4-48E4-82F392821DC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4080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>
          <a:extLst>
            <a:ext uri="{FF2B5EF4-FFF2-40B4-BE49-F238E27FC236}">
              <a16:creationId xmlns:a16="http://schemas.microsoft.com/office/drawing/2014/main" id="{6747512F-3C3A-9E5F-469D-9FCFA64AE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4F7DCCA4-4FB3-8787-BDFF-FEAE9AC0FD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596266"/>
              </p:ext>
            </p:extLst>
          </p:nvPr>
        </p:nvGraphicFramePr>
        <p:xfrm>
          <a:off x="1179589" y="914399"/>
          <a:ext cx="7056886" cy="3481485"/>
        </p:xfrm>
        <a:graphic>
          <a:graphicData uri="http://schemas.openxmlformats.org/drawingml/2006/table">
            <a:tbl>
              <a:tblPr firstRow="1" bandRow="1">
                <a:tableStyleId>{589A2481-00F3-486A-96AB-D27A34D910B6}</a:tableStyleId>
              </a:tblPr>
              <a:tblGrid>
                <a:gridCol w="1845494">
                  <a:extLst>
                    <a:ext uri="{9D8B030D-6E8A-4147-A177-3AD203B41FA5}">
                      <a16:colId xmlns:a16="http://schemas.microsoft.com/office/drawing/2014/main" val="612240547"/>
                    </a:ext>
                  </a:extLst>
                </a:gridCol>
                <a:gridCol w="5211392">
                  <a:extLst>
                    <a:ext uri="{9D8B030D-6E8A-4147-A177-3AD203B41FA5}">
                      <a16:colId xmlns:a16="http://schemas.microsoft.com/office/drawing/2014/main" val="3026428147"/>
                    </a:ext>
                  </a:extLst>
                </a:gridCol>
              </a:tblGrid>
              <a:tr h="50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프로그래밍 언어 및 플랫폼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Java 17</a:t>
                      </a:r>
                      <a:endParaRPr lang="ko-KR" altLang="en-US" sz="1100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Spring Boot 3.5.3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(Spring Framework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기반 웹 애플리케이션 개발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281496"/>
                  </a:ext>
                </a:extLst>
              </a:tr>
              <a:tr h="937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웹 관련 기술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Spring MVC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(Controller, JSP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연동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JSP (Java Server Pages)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—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뷰 템플릿</a:t>
                      </a:r>
                    </a:p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JSTL (Jakarta Standard Tag Library)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— JSP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에서의 태그 라이브러리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표현 및 반복 처리 등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HTML/CSS/JavaScript (jQuery)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— </a:t>
                      </a:r>
                      <a:r>
                        <a:rPr lang="ko-KR" altLang="en-US" sz="1100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프론트엔드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UI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구현 및 동적 기능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631872"/>
                  </a:ext>
                </a:extLst>
              </a:tr>
              <a:tr h="3446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서버 및 배포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Spring Boot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의 내장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Tomcat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서버를 이용한 실행 구조</a:t>
                      </a:r>
                      <a:endParaRPr lang="en-US" altLang="ko-KR" sz="1100" dirty="0"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9751578"/>
                  </a:ext>
                </a:extLst>
              </a:tr>
              <a:tr h="50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데이터베이스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Oracle Database XE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로컬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Oracle DB, SID: </a:t>
                      </a:r>
                      <a:r>
                        <a:rPr lang="en-US" altLang="ko-KR" sz="1100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xe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  <a:p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Oracle JDBC Driver (ojdbc11)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— DB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연동 드라이버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9401227"/>
                  </a:ext>
                </a:extLst>
              </a:tr>
              <a:tr h="50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SQL </a:t>
                      </a:r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매핑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="1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MyBatis</a:t>
                      </a:r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3.x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</a:t>
                      </a:r>
                      <a:r>
                        <a:rPr lang="en-US" altLang="ko-KR" sz="1100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MyBatis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-Spring-Boot-Starter 3.0.3)</a:t>
                      </a:r>
                    </a:p>
                    <a:p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XML Mapper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파일로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SQL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쿼리 작성 및 매핑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821896"/>
                  </a:ext>
                </a:extLst>
              </a:tr>
              <a:tr h="34468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빌드 도구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Gradle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</a:t>
                      </a:r>
                      <a:r>
                        <a:rPr lang="en-US" altLang="ko-KR" sz="1100" dirty="0" err="1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build.gradle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사용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6443256"/>
                  </a:ext>
                </a:extLst>
              </a:tr>
              <a:tr h="3542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기타 라이브러리 및 툴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b="1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Lombok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 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(getter/setter, </a:t>
                      </a:r>
                      <a:r>
                        <a:rPr lang="ko-KR" altLang="en-US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생성자 자동 생성 등 코드 단축</a:t>
                      </a:r>
                      <a:r>
                        <a:rPr lang="en-US" altLang="ko-KR" sz="1100" dirty="0"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6304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3586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>
          <a:extLst>
            <a:ext uri="{FF2B5EF4-FFF2-40B4-BE49-F238E27FC236}">
              <a16:creationId xmlns:a16="http://schemas.microsoft.com/office/drawing/2014/main" id="{7A1E5309-8D87-73B8-2F41-CF1406900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>
            <a:extLst>
              <a:ext uri="{FF2B5EF4-FFF2-40B4-BE49-F238E27FC236}">
                <a16:creationId xmlns:a16="http://schemas.microsoft.com/office/drawing/2014/main" id="{F551E2FB-2C8A-CE8D-C5C3-230502689E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71079" y="1923231"/>
            <a:ext cx="4969042" cy="2058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rial Black" panose="020B0A04020102020204" pitchFamily="34" charset="0"/>
                <a:ea typeface="Black Han Sans" pitchFamily="2" charset="-127"/>
              </a:rPr>
              <a:t> ERD/</a:t>
            </a:r>
            <a:r>
              <a:rPr lang="ko-KR" altLang="en-US" sz="4400" dirty="0">
                <a:ea typeface="Black Han Sans" pitchFamily="2" charset="-127"/>
              </a:rPr>
              <a:t>데이터베이스 설계</a:t>
            </a:r>
            <a:endParaRPr sz="4400" dirty="0">
              <a:ea typeface="Black Han Sans" pitchFamily="2" charset="-127"/>
            </a:endParaRPr>
          </a:p>
        </p:txBody>
      </p:sp>
      <p:sp>
        <p:nvSpPr>
          <p:cNvPr id="2156" name="Google Shape;2156;p38">
            <a:extLst>
              <a:ext uri="{FF2B5EF4-FFF2-40B4-BE49-F238E27FC236}">
                <a16:creationId xmlns:a16="http://schemas.microsoft.com/office/drawing/2014/main" id="{66B0D161-D315-5C90-C8DE-F71C6FEFD34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424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>
          <a:extLst>
            <a:ext uri="{FF2B5EF4-FFF2-40B4-BE49-F238E27FC236}">
              <a16:creationId xmlns:a16="http://schemas.microsoft.com/office/drawing/2014/main" id="{E12B28B4-8F01-B0F2-0B7D-C5FD05C61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>
            <a:extLst>
              <a:ext uri="{FF2B5EF4-FFF2-40B4-BE49-F238E27FC236}">
                <a16:creationId xmlns:a16="http://schemas.microsoft.com/office/drawing/2014/main" id="{CAF7DD65-6304-EA12-FCB8-1F443FD6F4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3124" y="2248365"/>
            <a:ext cx="3497752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700">
                <a:ea typeface="Black Han Sans" pitchFamily="2" charset="-127"/>
              </a:rPr>
              <a:t>시스템 구조도</a:t>
            </a:r>
            <a:endParaRPr sz="4700" dirty="0">
              <a:ea typeface="Black Han Sans" pitchFamily="2" charset="-127"/>
            </a:endParaRPr>
          </a:p>
        </p:txBody>
      </p:sp>
      <p:sp>
        <p:nvSpPr>
          <p:cNvPr id="2156" name="Google Shape;2156;p38">
            <a:extLst>
              <a:ext uri="{FF2B5EF4-FFF2-40B4-BE49-F238E27FC236}">
                <a16:creationId xmlns:a16="http://schemas.microsoft.com/office/drawing/2014/main" id="{1DC92056-624D-ABB0-D978-38F95048989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4858551"/>
      </p:ext>
    </p:extLst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350</Words>
  <Application>Microsoft Office PowerPoint</Application>
  <PresentationFormat>화면 슬라이드 쇼(16:9)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Arial</vt:lpstr>
      <vt:lpstr>Barlow Semi Condensed</vt:lpstr>
      <vt:lpstr>Black Han Sans</vt:lpstr>
      <vt:lpstr>Arial Black</vt:lpstr>
      <vt:lpstr>AppleSDGothicNeoH00</vt:lpstr>
      <vt:lpstr>Noto Sans KR</vt:lpstr>
      <vt:lpstr>KoPubWorld돋움체 Medium</vt:lpstr>
      <vt:lpstr>Fjalla One</vt:lpstr>
      <vt:lpstr>Barlow Semi Condensed Medium</vt:lpstr>
      <vt:lpstr>Technology Consulting by Slidesgo</vt:lpstr>
      <vt:lpstr>1차 프로젝트 계획서</vt:lpstr>
      <vt:lpstr>목차</vt:lpstr>
      <vt:lpstr>주요 기능</vt:lpstr>
      <vt:lpstr>사용자 및 시스템 기능</vt:lpstr>
      <vt:lpstr>관리자 기능</vt:lpstr>
      <vt:lpstr>개발 환경 및 기술 스택</vt:lpstr>
      <vt:lpstr>PowerPoint 프레젠테이션</vt:lpstr>
      <vt:lpstr> ERD/데이터베이스 설계</vt:lpstr>
      <vt:lpstr>시스템 구조도</vt:lpstr>
      <vt:lpstr>직업 분담표</vt:lpstr>
      <vt:lpstr>화면 설계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하이미디어컴퓨터디자인학원</dc:creator>
  <cp:lastModifiedBy>1234</cp:lastModifiedBy>
  <cp:revision>2</cp:revision>
  <dcterms:modified xsi:type="dcterms:W3CDTF">2025-08-05T02:59:39Z</dcterms:modified>
</cp:coreProperties>
</file>